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23" r:id="rId3"/>
    <p:sldId id="315" r:id="rId4"/>
    <p:sldId id="389" r:id="rId5"/>
    <p:sldId id="404" r:id="rId6"/>
    <p:sldId id="392" r:id="rId7"/>
    <p:sldId id="391" r:id="rId8"/>
    <p:sldId id="316" r:id="rId9"/>
    <p:sldId id="317" r:id="rId10"/>
    <p:sldId id="405" r:id="rId11"/>
    <p:sldId id="406" r:id="rId13"/>
    <p:sldId id="367" r:id="rId14"/>
    <p:sldId id="368" r:id="rId15"/>
    <p:sldId id="319" r:id="rId16"/>
    <p:sldId id="321" r:id="rId17"/>
    <p:sldId id="350" r:id="rId18"/>
    <p:sldId id="324" r:id="rId19"/>
    <p:sldId id="394" r:id="rId20"/>
    <p:sldId id="395" r:id="rId21"/>
    <p:sldId id="396" r:id="rId22"/>
    <p:sldId id="304" r:id="rId23"/>
    <p:sldId id="307" r:id="rId24"/>
    <p:sldId id="407" r:id="rId25"/>
    <p:sldId id="305" r:id="rId26"/>
    <p:sldId id="306" r:id="rId27"/>
    <p:sldId id="399" r:id="rId28"/>
    <p:sldId id="400" r:id="rId29"/>
    <p:sldId id="369" r:id="rId30"/>
    <p:sldId id="408" r:id="rId31"/>
    <p:sldId id="401" r:id="rId32"/>
    <p:sldId id="402" r:id="rId33"/>
    <p:sldId id="285" r:id="rId34"/>
    <p:sldId id="286" r:id="rId35"/>
    <p:sldId id="311" r:id="rId36"/>
    <p:sldId id="312" r:id="rId37"/>
    <p:sldId id="371" r:id="rId38"/>
    <p:sldId id="313" r:id="rId39"/>
    <p:sldId id="372" r:id="rId40"/>
    <p:sldId id="310" r:id="rId41"/>
    <p:sldId id="314" r:id="rId42"/>
    <p:sldId id="326" r:id="rId4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78"/>
      </p:cViewPr>
      <p:guideLst>
        <p:guide orient="horz" pos="216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9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wmf"/><Relationship Id="rId1" Type="http://schemas.openxmlformats.org/officeDocument/2006/relationships/control" Target="../activeX/activeX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39952" y="908779"/>
            <a:ext cx="46805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天火之谜</a:t>
            </a:r>
            <a:endParaRPr lang="zh-CN" altLang="en-US" sz="8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3888" y="5445224"/>
            <a:ext cx="525658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2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苏州市工业园区文萃小学</a:t>
            </a:r>
            <a:endParaRPr lang="en-US" altLang="zh-CN" sz="28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蒋文君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331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800350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3314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" y="947738"/>
            <a:ext cx="4238625" cy="24014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56" y="922735"/>
            <a:ext cx="4263629" cy="24514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31" y="3461147"/>
            <a:ext cx="4238625" cy="24026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156" y="3461147"/>
            <a:ext cx="4185047" cy="23645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文本框 1"/>
          <p:cNvSpPr txBox="1"/>
          <p:nvPr/>
        </p:nvSpPr>
        <p:spPr>
          <a:xfrm>
            <a:off x="3874294" y="2697956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1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49" name="文本框 2"/>
          <p:cNvSpPr txBox="1"/>
          <p:nvPr/>
        </p:nvSpPr>
        <p:spPr>
          <a:xfrm>
            <a:off x="8429625" y="2772966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2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50" name="文本框 5"/>
          <p:cNvSpPr txBox="1"/>
          <p:nvPr/>
        </p:nvSpPr>
        <p:spPr>
          <a:xfrm>
            <a:off x="3874294" y="5143500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3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51" name="文本框 8"/>
          <p:cNvSpPr txBox="1"/>
          <p:nvPr/>
        </p:nvSpPr>
        <p:spPr>
          <a:xfrm>
            <a:off x="8355806" y="5143500"/>
            <a:ext cx="433388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4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397" y="1223963"/>
            <a:ext cx="2844403" cy="21252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30723"/>
          <p:cNvSpPr txBox="1"/>
          <p:nvPr/>
        </p:nvSpPr>
        <p:spPr>
          <a:xfrm>
            <a:off x="968931" y="187801"/>
            <a:ext cx="272534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放飞风筝</a:t>
            </a:r>
            <a:r>
              <a:rPr lang="en-US" altLang="zh-CN" sz="4500" b="1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30723"/>
          <p:cNvSpPr txBox="1"/>
          <p:nvPr/>
        </p:nvSpPr>
        <p:spPr>
          <a:xfrm>
            <a:off x="5096272" y="164306"/>
            <a:ext cx="3073003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麻绳带电 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0723"/>
          <p:cNvSpPr txBox="1"/>
          <p:nvPr/>
        </p:nvSpPr>
        <p:spPr>
          <a:xfrm>
            <a:off x="898446" y="5863908"/>
            <a:ext cx="3098006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麻绳导电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30723"/>
          <p:cNvSpPr txBox="1"/>
          <p:nvPr/>
        </p:nvSpPr>
        <p:spPr>
          <a:xfrm>
            <a:off x="5117465" y="5826125"/>
            <a:ext cx="338709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捉住“</a:t>
            </a:r>
            <a:r>
              <a:rPr lang="zh-CN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天电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1"/>
          <p:cNvSpPr txBox="1"/>
          <p:nvPr/>
        </p:nvSpPr>
        <p:spPr>
          <a:xfrm>
            <a:off x="455613" y="833914"/>
            <a:ext cx="4126706" cy="2768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富兰克林在儿子的帮助下，把一只风筝放上了高高的天空。风筝上拴了一根细铁丝，用来吸收云中的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。放风筝的线是用麻绳做的，绳子下端结上一段丝带，在麻绳和丝带的接头处系着一把铜钥匙，富兰克林站在房子里攥（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zuàn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）住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丝带。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7" name="文本框 2"/>
          <p:cNvSpPr txBox="1"/>
          <p:nvPr/>
        </p:nvSpPr>
        <p:spPr>
          <a:xfrm>
            <a:off x="651193" y="3830638"/>
            <a:ext cx="3931444" cy="1753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突然，一道闪电劈开云层，在天空划了一个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之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字，接着一个炸雷，大雨倾盆而下。麻绳淋湿后就成了能使电流通过的导体。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41545" y="895985"/>
            <a:ext cx="385318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风筝越飞越高，远远望去，犹如云海里的一叶小舟，颠簸着，摇晃着。一片乌云掠过风筝上方，富兰克林发现麻绳上的纤维“怒发冲冠”般地竖了起来。这是麻绳带电的信号！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37430" y="3759835"/>
            <a:ext cx="34982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这时，富兰克林用手指靠近铜钥匙，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啪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的一声，骤然闪现一道蓝色的火花，他的手臂一阵发麻。富兰克林欣喜若狂地喊道：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成功了！成功了！我捉住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‘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’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了！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endParaRPr lang="zh-CN" altLang="en-US"/>
          </a:p>
        </p:txBody>
      </p:sp>
      <p:sp>
        <p:nvSpPr>
          <p:cNvPr id="2051" name="文本框 30723"/>
          <p:cNvSpPr txBox="1"/>
          <p:nvPr/>
        </p:nvSpPr>
        <p:spPr>
          <a:xfrm>
            <a:off x="968931" y="187801"/>
            <a:ext cx="272534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放飞风筝</a:t>
            </a:r>
            <a:r>
              <a:rPr lang="en-US" altLang="zh-CN" sz="4500" b="1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0723"/>
          <p:cNvSpPr txBox="1"/>
          <p:nvPr/>
        </p:nvSpPr>
        <p:spPr>
          <a:xfrm>
            <a:off x="5096272" y="164306"/>
            <a:ext cx="3073003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麻绳带电 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30723"/>
          <p:cNvSpPr txBox="1"/>
          <p:nvPr/>
        </p:nvSpPr>
        <p:spPr>
          <a:xfrm>
            <a:off x="898446" y="5863908"/>
            <a:ext cx="3098006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麻绳导电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0723"/>
          <p:cNvSpPr txBox="1"/>
          <p:nvPr/>
        </p:nvSpPr>
        <p:spPr>
          <a:xfrm>
            <a:off x="5117465" y="5826125"/>
            <a:ext cx="338709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捉住“</a:t>
            </a:r>
            <a:r>
              <a:rPr lang="zh-CN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天电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30723"/>
          <p:cNvSpPr txBox="1"/>
          <p:nvPr/>
        </p:nvSpPr>
        <p:spPr>
          <a:xfrm>
            <a:off x="968931" y="187801"/>
            <a:ext cx="272534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放飞风筝</a:t>
            </a:r>
            <a:r>
              <a:rPr lang="en-US" altLang="zh-CN" sz="4500" b="1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文本框 30723"/>
          <p:cNvSpPr txBox="1"/>
          <p:nvPr/>
        </p:nvSpPr>
        <p:spPr>
          <a:xfrm>
            <a:off x="5117227" y="187801"/>
            <a:ext cx="3073003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麻绳带电 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30723"/>
          <p:cNvSpPr txBox="1"/>
          <p:nvPr/>
        </p:nvSpPr>
        <p:spPr>
          <a:xfrm>
            <a:off x="898446" y="5863908"/>
            <a:ext cx="3098006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麻绳导电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30723"/>
          <p:cNvSpPr txBox="1"/>
          <p:nvPr/>
        </p:nvSpPr>
        <p:spPr>
          <a:xfrm>
            <a:off x="5117465" y="5826125"/>
            <a:ext cx="338709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捉住“</a:t>
            </a:r>
            <a:r>
              <a:rPr lang="zh-CN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天电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1"/>
          <p:cNvSpPr txBox="1"/>
          <p:nvPr/>
        </p:nvSpPr>
        <p:spPr>
          <a:xfrm>
            <a:off x="519113" y="1178719"/>
            <a:ext cx="4126706" cy="406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1752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月的一天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天空乌云密布，雷电交加。富兰克林在儿子的帮助下，把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一只风筝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放上了高高的天空。风筝上拴了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一根细铁丝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，用来吸收云中的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。放风筝的线是用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麻绳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做的，绳子下端结上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一段丝带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，在麻绳和丝带的接头处系着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一把铜钥匙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，富兰克林站在房子里攥（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zuàn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）住丝带。风筝越飞越高，远远望去，犹如云海里的一叶小舟，颠簸着，摇晃着。一片乌云掠过风筝上方，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7" name="文本框 2"/>
          <p:cNvSpPr txBox="1"/>
          <p:nvPr/>
        </p:nvSpPr>
        <p:spPr>
          <a:xfrm>
            <a:off x="4805363" y="1271588"/>
            <a:ext cx="3931444" cy="433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富兰克林发现麻绳上的纤维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怒发冲冠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般地竖了起来。这是麻绳带电的信号！突然，一道闪电劈开云层，在天空划了一个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之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字，接着一个炸雷，大雨倾盆而下。麻绳淋湿后就成了能使电流通过的导体。这时，富兰克林用手指靠近铜钥匙，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啪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的一声，骤然闪现一道蓝色的火花，他的手臂一阵发麻。富兰克林欣喜若狂地喊道：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成功了！成功了！我捉住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‘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’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了！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1"/>
          <p:cNvSpPr txBox="1"/>
          <p:nvPr/>
        </p:nvSpPr>
        <p:spPr>
          <a:xfrm>
            <a:off x="1379220" y="971550"/>
            <a:ext cx="6384925" cy="3538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1752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月的一天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天空乌云密布，雷电交加。富兰克林在儿子的帮助下，把一只风筝放上了高高的天空。风筝上拴了一根细铁丝，用来吸收云中的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。放风筝的线是用麻绳做的，绳子下端结上一段丝带，在麻绳和丝带的接头处系着一把铜钥匙，富兰克林站在房子里攥（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zuàn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）住丝带。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213100" y="1877060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64080" y="3159125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461135" y="2287270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164080" y="3978275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64080" y="3569335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最初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8300" y="274955"/>
            <a:ext cx="8407400" cy="611124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37355" y="616585"/>
            <a:ext cx="46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放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307455" y="1520190"/>
            <a:ext cx="46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拴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93160" y="4062730"/>
            <a:ext cx="46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结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26080" y="3326765"/>
            <a:ext cx="46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系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20060" y="5459095"/>
            <a:ext cx="462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攥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1"/>
          <p:cNvSpPr txBox="1"/>
          <p:nvPr/>
        </p:nvSpPr>
        <p:spPr>
          <a:xfrm>
            <a:off x="1379220" y="971550"/>
            <a:ext cx="6384925" cy="3538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  1752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月的一天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天空乌云密布，雷电交加。富兰克林在儿子的帮助下，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把一只风筝放上了高高的天空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风筝上拴了一根细铁丝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，用来吸收云中的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。放风筝的线是用麻绳做的，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绳子下端结上一段丝带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在麻绳和丝带的接头处系着一把铜钥匙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富兰克林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站在房子里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攥（</a:t>
            </a:r>
            <a:r>
              <a:rPr lang="en-US" altLang="zh-CN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zuàn</a:t>
            </a:r>
            <a:r>
              <a:rPr lang="zh-CN" altLang="en-US" sz="2800" b="1" u="sng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）住丝带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213100" y="1877060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164080" y="3159125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461135" y="2287270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164080" y="3978275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164080" y="3569335"/>
            <a:ext cx="423545" cy="41021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素材选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45" y="227965"/>
            <a:ext cx="8271510" cy="6401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拼图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" y="370840"/>
            <a:ext cx="8573770" cy="6052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学生拼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5" y="411480"/>
            <a:ext cx="8726170" cy="5842635"/>
          </a:xfrm>
          <a:prstGeom prst="rect">
            <a:avLst/>
          </a:prstGeom>
        </p:spPr>
      </p:pic>
      <p:pic>
        <p:nvPicPr>
          <p:cNvPr id="3" name="图片 2" descr="抢答数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55" y="4610100"/>
            <a:ext cx="2370455" cy="1565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05180" y="567055"/>
            <a:ext cx="7533005" cy="558482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单选题：</a:t>
            </a:r>
            <a:endParaRPr lang="zh-CN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1.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拼音和字形都正确的一组字词是（    ）         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A.雷暴bào    击倒dǎo     劈pī成两半            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B.雷爆bào    击倒dǎo     辟pì成两半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zh-CN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2.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拼音和字形都正确的一组字词是（    ）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A.大胆推测cè    冷嘲热讽fěng    揭jiē开秘密           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B.大胆推则cè    冷嘲热讽fěn     揭jiē开密秘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zh-CN" altLang="zh-CN" sz="20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en-US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3.</a:t>
            </a: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拼音和字形都正确的一组字词是（    ）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A.风fōng筝实验   上帝的怒nù火    无稽之淡tán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r>
              <a:rPr lang="zh-CN" altLang="zh-CN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</a:rPr>
              <a:t>B.风fēng 筝实验   上帝的怒nù火    无稽之谈tán</a:t>
            </a: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  <a:p>
            <a:pPr algn="just">
              <a:lnSpc>
                <a:spcPct val="150000"/>
              </a:lnSpc>
            </a:pPr>
            <a:endParaRPr lang="zh-CN" altLang="zh-CN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5" name="" r:id="rId1" imgW="8135620" imgH="6283960"/>
        </mc:Choice>
        <mc:Fallback>
          <p:control name="" r:id="rId1" imgW="8135620" imgH="6283960">
            <p:pic>
              <p:nvPicPr>
                <p:cNvPr id="0" name="Host Control  1024"/>
                <p:cNvPicPr/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2450" y="274638"/>
                  <a:ext cx="8135620" cy="628396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1"/>
          <p:cNvSpPr txBox="1"/>
          <p:nvPr/>
        </p:nvSpPr>
        <p:spPr>
          <a:xfrm>
            <a:off x="519113" y="1178719"/>
            <a:ext cx="4126706" cy="406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 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1752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月的一天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天空乌云密布，雷电交加。富兰克林在儿子的帮助下，把一只风筝放上了高高的天空。风筝上拴了一根细铁丝，用来吸收云中的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。放风筝的线是用麻绳做的，绳子下端结上一段丝带，在麻绳和丝带的接头处系着一把铜钥匙，富兰克林站在房子里攥（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zuàn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）住丝带。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风筝越飞越高，远远望去，犹如云海里的一叶小舟，颠簸着，摇晃着。一片乌云掠过风筝上方，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97" name="文本框 2"/>
          <p:cNvSpPr txBox="1"/>
          <p:nvPr/>
        </p:nvSpPr>
        <p:spPr>
          <a:xfrm>
            <a:off x="4805363" y="1271588"/>
            <a:ext cx="3931444" cy="433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富兰克林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发现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麻绳上的纤维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怒发冲冠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般地竖了起来。这是麻绳带电的信号！突然，一道闪电劈开云层，在天空划了一个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之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字，接着一个炸雷，大雨倾盆而下。麻绳淋湿后就成了能使电流通过的导体。这时，富兰克林用手指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靠近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铜钥匙，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啪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的一声，骤然闪现一道蓝色的火花，他的手臂一阵发麻。富兰克林欣喜若狂地</a:t>
            </a:r>
            <a:r>
              <a:rPr lang="zh-CN" altLang="en-US" sz="21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喊道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：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成功了！成功了！我捉住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‘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’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了！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最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0515" y="196215"/>
            <a:ext cx="8639810" cy="6296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文本框 1"/>
          <p:cNvSpPr txBox="1"/>
          <p:nvPr/>
        </p:nvSpPr>
        <p:spPr>
          <a:xfrm>
            <a:off x="519113" y="1178719"/>
            <a:ext cx="4126706" cy="40614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1752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年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7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月的一天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天空乌云密布，雷电交加。富兰克林在儿子的帮助下，把一只风筝放上了高高的天空。风筝上拴了一根细铁丝，用来吸收云中的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。放风筝的线是用麻绳做的，绳子下端结上一段丝带，在麻绳和丝带的接头处系着一把铜钥匙，富兰克林站在房子里攥（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zuàn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）住丝带。风筝越飞越高，远远望去，犹如云海里的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一叶小舟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，颠簸着，摇晃着。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一片乌云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掠过风筝上方，</a:t>
            </a:r>
            <a:endParaRPr lang="zh-CN" altLang="en-US" sz="2100" b="1" dirty="0">
              <a:solidFill>
                <a:schemeClr val="bg2">
                  <a:lumMod val="9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197" name="文本框 2"/>
          <p:cNvSpPr txBox="1"/>
          <p:nvPr/>
        </p:nvSpPr>
        <p:spPr>
          <a:xfrm>
            <a:off x="4805363" y="1271588"/>
            <a:ext cx="3931444" cy="4338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富兰克林发现麻绳上的纤维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怒发冲冠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般地竖了起来。这是麻绳带电的信号！突然，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一道闪电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劈开云层，在天空划了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一个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之</a:t>
            </a:r>
            <a:r>
              <a:rPr lang="en-US" altLang="zh-CN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字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，接着</a:t>
            </a:r>
            <a:r>
              <a:rPr lang="zh-CN" altLang="en-US" sz="21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一个炸雷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，大雨倾盆而下。麻绳淋湿后就成了能使电流通过的导体。这时，富兰克林用手指靠近铜钥匙，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啪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的一声，骤然闪现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一道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蓝色的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火花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，他的手臂</a:t>
            </a:r>
            <a:r>
              <a:rPr lang="zh-CN" altLang="en-US" sz="21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一阵发麻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。富兰克林欣喜若狂地喊道：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成功了！成功了！我捉住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‘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天电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’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了！</a:t>
            </a:r>
            <a:r>
              <a:rPr lang="en-US" altLang="zh-CN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1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chemeClr val="bg2">
                    <a:lumMod val="9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zh-CN" altLang="en-US" sz="2400" b="1" dirty="0">
              <a:solidFill>
                <a:schemeClr val="bg2">
                  <a:lumMod val="9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云形标注 1"/>
          <p:cNvSpPr/>
          <p:nvPr/>
        </p:nvSpPr>
        <p:spPr>
          <a:xfrm>
            <a:off x="1473835" y="4364990"/>
            <a:ext cx="1988185" cy="1080135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云形标注 2"/>
          <p:cNvSpPr/>
          <p:nvPr/>
        </p:nvSpPr>
        <p:spPr>
          <a:xfrm>
            <a:off x="4282440" y="2120900"/>
            <a:ext cx="4322445" cy="1308100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云形标注 3"/>
          <p:cNvSpPr/>
          <p:nvPr/>
        </p:nvSpPr>
        <p:spPr>
          <a:xfrm>
            <a:off x="4716145" y="4020185"/>
            <a:ext cx="2592070" cy="1064895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ldLvl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685030" y="97155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叶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85030" y="168846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片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乌云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85030" y="3088005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字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85030" y="378777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个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炸雷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5030" y="515556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阵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发麻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85030" y="2405380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闪电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85030" y="4487545"/>
            <a:ext cx="16129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一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道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火花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4272280" y="4381500"/>
            <a:ext cx="2614930" cy="1431925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云形标注 9"/>
          <p:cNvSpPr/>
          <p:nvPr/>
        </p:nvSpPr>
        <p:spPr>
          <a:xfrm>
            <a:off x="3821430" y="2339340"/>
            <a:ext cx="3578860" cy="2042795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云形标注 10"/>
          <p:cNvSpPr/>
          <p:nvPr/>
        </p:nvSpPr>
        <p:spPr>
          <a:xfrm>
            <a:off x="4272280" y="877570"/>
            <a:ext cx="2614930" cy="1390015"/>
          </a:xfrm>
          <a:prstGeom prst="cloud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云朵飘去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" y="380365"/>
            <a:ext cx="8328660" cy="597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云朵飘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" y="319405"/>
            <a:ext cx="8768080" cy="6119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331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800350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3314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" y="947738"/>
            <a:ext cx="4238625" cy="24014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56" y="922735"/>
            <a:ext cx="4263629" cy="24514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31" y="3461147"/>
            <a:ext cx="4238625" cy="24026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156" y="3461147"/>
            <a:ext cx="4185047" cy="23645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文本框 1"/>
          <p:cNvSpPr txBox="1"/>
          <p:nvPr/>
        </p:nvSpPr>
        <p:spPr>
          <a:xfrm>
            <a:off x="3874294" y="2697956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1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49" name="文本框 2"/>
          <p:cNvSpPr txBox="1"/>
          <p:nvPr/>
        </p:nvSpPr>
        <p:spPr>
          <a:xfrm>
            <a:off x="8429625" y="2772966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2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50" name="文本框 5"/>
          <p:cNvSpPr txBox="1"/>
          <p:nvPr/>
        </p:nvSpPr>
        <p:spPr>
          <a:xfrm>
            <a:off x="3874294" y="5143500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3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51" name="文本框 8"/>
          <p:cNvSpPr txBox="1"/>
          <p:nvPr/>
        </p:nvSpPr>
        <p:spPr>
          <a:xfrm>
            <a:off x="8355806" y="5143500"/>
            <a:ext cx="433388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4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397" y="1223963"/>
            <a:ext cx="2844403" cy="21252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30723"/>
          <p:cNvSpPr txBox="1"/>
          <p:nvPr/>
        </p:nvSpPr>
        <p:spPr>
          <a:xfrm>
            <a:off x="968931" y="187801"/>
            <a:ext cx="272534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放飞风筝</a:t>
            </a:r>
            <a:r>
              <a:rPr lang="en-US" altLang="zh-CN" sz="4500" b="1" dirty="0">
                <a:latin typeface="宋体" panose="02010600030101010101" pitchFamily="2" charset="-122"/>
              </a:rPr>
              <a:t> </a:t>
            </a: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endParaRPr lang="en-US" altLang="zh-CN" sz="24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30723"/>
          <p:cNvSpPr txBox="1"/>
          <p:nvPr/>
        </p:nvSpPr>
        <p:spPr>
          <a:xfrm>
            <a:off x="5096272" y="164306"/>
            <a:ext cx="3073003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麻绳带电 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30723"/>
          <p:cNvSpPr txBox="1"/>
          <p:nvPr/>
        </p:nvSpPr>
        <p:spPr>
          <a:xfrm>
            <a:off x="898446" y="5863908"/>
            <a:ext cx="3098006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麻绳导电</a:t>
            </a:r>
            <a:endParaRPr lang="en-US" altLang="zh-CN" sz="45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30723"/>
          <p:cNvSpPr txBox="1"/>
          <p:nvPr/>
        </p:nvSpPr>
        <p:spPr>
          <a:xfrm>
            <a:off x="5117465" y="5826125"/>
            <a:ext cx="3387090" cy="783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400" b="1" dirty="0">
                <a:latin typeface="宋体" panose="02010600030101010101" pitchFamily="2" charset="-122"/>
              </a:rPr>
              <a:t> 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捉住“</a:t>
            </a:r>
            <a:r>
              <a:rPr lang="zh-CN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天电</a:t>
            </a:r>
            <a:r>
              <a:rPr lang="en-US" altLang="zh-CN" sz="45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矩形 6"/>
          <p:cNvSpPr/>
          <p:nvPr/>
        </p:nvSpPr>
        <p:spPr>
          <a:xfrm>
            <a:off x="4568825" y="836930"/>
            <a:ext cx="3894455" cy="273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风筝实验震惊了世界。它向世人宣告：</a:t>
            </a:r>
            <a:r>
              <a:rPr lang="zh-CN" altLang="en-US" sz="2800" b="1" u="sng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雷暴只是普普通通的放电现象，“上帝的怒火”不过是无稽之谈。</a:t>
            </a:r>
            <a:endParaRPr lang="zh-CN" altLang="en-US" sz="2800" b="1" u="sng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zh-CN" altLang="en-US" sz="32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小铃铛提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20" y="296545"/>
            <a:ext cx="8754745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图片 2" descr="单选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" y="607695"/>
            <a:ext cx="8402955" cy="5642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提示内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297815"/>
            <a:ext cx="8627745" cy="6071235"/>
          </a:xfrm>
          <a:prstGeom prst="rect">
            <a:avLst/>
          </a:prstGeom>
        </p:spPr>
      </p:pic>
      <p:pic>
        <p:nvPicPr>
          <p:cNvPr id="10247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8655" y="3410585"/>
            <a:ext cx="3535045" cy="23647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325120" y="3332443"/>
            <a:ext cx="8517255" cy="2520987"/>
            <a:chOff x="512" y="6518"/>
            <a:chExt cx="13413" cy="27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0" y="6518"/>
              <a:ext cx="3305" cy="27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" y="6518"/>
              <a:ext cx="4809" cy="27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02" y="557188"/>
            <a:ext cx="3429000" cy="50673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568825" y="836930"/>
            <a:ext cx="3894455" cy="4954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风筝实验震惊了世界。它向世人宣告：</a:t>
            </a:r>
            <a:r>
              <a:rPr lang="zh-CN" altLang="en-US" sz="2800" b="1" u="sng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雷暴只是普普通通的放电现象，“上帝的怒火”不过是无稽之谈。</a:t>
            </a:r>
            <a:endParaRPr lang="zh-CN" altLang="en-US" sz="2800" b="1" u="sng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后来，富兰克林根据放电的原理，发明了</a:t>
            </a:r>
            <a:r>
              <a:rPr lang="zh-CN" altLang="en-US" sz="28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避雷针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。这样，雷电轰鸣时，高大的建筑物就</a:t>
            </a:r>
            <a:r>
              <a:rPr lang="zh-CN" altLang="en-US" sz="2800" b="1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安然无恙了</a:t>
            </a:r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br>
              <a:rPr lang="zh-CN" altLang="en-US" sz="32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endParaRPr lang="zh-CN" altLang="en-US" sz="32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761365" y="523875"/>
            <a:ext cx="5295900" cy="5809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天火之谜</a:t>
            </a:r>
            <a:r>
              <a:rPr 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的谜面是什么？</a:t>
            </a: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天火之谜是被谁揭开的</a:t>
            </a:r>
            <a:r>
              <a:rPr 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天火之谜是被怎么揭开的</a:t>
            </a:r>
            <a:r>
              <a:rPr 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天火之谜的</a:t>
            </a:r>
            <a:r>
              <a:rPr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谜底是什么</a:t>
            </a:r>
            <a:r>
              <a:rPr 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揭开天火之谜</a:t>
            </a:r>
            <a:r>
              <a:rPr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有什么作用</a:t>
            </a:r>
            <a:r>
              <a:rPr 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810375" y="662305"/>
            <a:ext cx="15017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10375" y="1786255"/>
            <a:ext cx="15017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10375" y="2974340"/>
            <a:ext cx="15017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810375" y="4056380"/>
            <a:ext cx="15017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810375" y="5213350"/>
            <a:ext cx="150177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自然段</a:t>
            </a:r>
            <a:endParaRPr lang="zh-CN" altLang="en-US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80390" y="869950"/>
            <a:ext cx="785749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富兰克林早就观察到，天上的雷暴与静电放电现象有很多相似之处：它们都会发光，光的颜色相同，光的方向相似，都伴随着爆炸声，都能毙伤动物……由此他大胆地推测，雷暴就是人们熟知的放电现象。这种推论现在看起来不足为奇，但在当时却是令人难以置信的。人们已经习惯地认为天上地下是两个世界，雷暴是神灵的火焰，怎么可以同人间的事物混为一谈呢？不仅一般人不相信他的推论，就连许多自称有学问的人也对他冷嘲热讽。面对人们的取笑，富兰克林决定通过实验来揭开雷电的秘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89915" y="537210"/>
            <a:ext cx="7830185" cy="5446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你认为作者保留第三自然段，说法最正确的是：（   ）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 一个完整的实验研究过程包括：观察、推测、实验、发明，第三自然段介绍的富兰克林注意观察、勤于思考是他揭开雷电秘密的基础，所以不能删除。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B.课文第三自然段写人们的取笑，是为了烘托富兰克林坚持自己观点的勇气和决心，使人感到富兰克林最终获得的成功是来之不易，也是弥足珍贵的。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C.当时人们由于愚昧和迷信不能接受富兰克林的推论，第三自然段就是为了突出“科学”和“迷信”这一对最大的矛盾冲突。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80390" y="869950"/>
            <a:ext cx="785749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富兰克林早就观察到，天上的雷暴与静电放电现象有很多相似之处：它们都会发光，光的颜色相同，光的方向相似，都伴随着爆炸声，都能毙伤动物……由此他大胆地推测，雷暴就是人们熟知的放电现象。这种推论现在看起来不足为奇，但在当时却是令人难以置信的。人们已经习惯地认为天上地下是两个世界，雷暴是神灵的火焰，怎么可以同人间的事物混为一谈呢？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不仅一般人不相信他的推论，就连许多</a:t>
            </a:r>
            <a:r>
              <a:rPr lang="zh-CN" altLang="en-US" sz="2800" u="sng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自称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有学问的人也对他冷嘲热讽。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面对人们的取笑，富兰克林决定通过实验来揭开雷电的秘密。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80390" y="869950"/>
            <a:ext cx="785749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富兰克林早就观察到，天上的雷暴与静电放电现象有很多相似之处：它们都会发光，光的颜色相同，光的方向相似，都伴随着爆炸声，都能毙伤动物……由此他大胆地推测，雷暴就是人们熟知的放电现象。这种推论现在看起来不足为奇，但在当时却是令人难以置信的。人们已经习惯地认为天上地下是两个世界，雷暴是神灵的火焰，怎么可以同人间的事物混为一谈呢？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不仅一般人不相信他的推论，就连许多</a:t>
            </a:r>
            <a:r>
              <a:rPr lang="zh-CN" altLang="en-US" sz="2800" u="sng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自称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有学问的人也对他冷嘲热讽。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面对人们的取笑，富兰克林决定通过实验来揭开雷电的秘密。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80390" y="869950"/>
            <a:ext cx="785749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富兰克林早就观察到，天上的雷暴与静电放电现象有很多相似之处：它们都会发光，光的颜色相同，光的方向相似，都伴随着爆炸声，都能毙伤动物……由此他大胆地推测，雷暴就是人们熟知的放电现象。这种推论现在看起来不足为奇，但在当时却是令人难以置信的。人们已经习惯地认为天上地下是两个世界，雷暴是神灵的火焰，怎么可以同人间的事物混为一谈呢？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不仅一般人不相信他的推论，就连许多</a:t>
            </a:r>
            <a:r>
              <a:rPr lang="zh-CN" altLang="en-US" sz="2800" u="sng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自称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有学问的人也对他冷嘲热讽。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面对人们的取笑，富兰克林决定通过实验来揭开雷电的秘密。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580390" y="869950"/>
            <a:ext cx="7857490" cy="4831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富兰克林早就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观察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到，天上的雷暴与静电放电现象有很多相似之处：它们都会发光，光的颜色相同，光的方向相似，都伴随着爆炸声，都能毙伤动物……由此他大胆地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推测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，雷暴就是人们熟知的放电现象。这种推论现在看起来不足为奇，但在当时却是令人难以置信的。人们已经习惯地认为天上地下是两个世界，雷暴是神灵的火焰，怎么可以同人间的事物混为一谈呢？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不仅一般人不相信他的推论，就连许多自称有学问的人也对他冷嘲热讽。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面对人们的取笑，富兰克林决定通过</a:t>
            </a:r>
            <a:r>
              <a:rPr lang="zh-CN" altLang="en-US" sz="2800" u="sng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实验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来揭开雷电的秘密。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下箭头标注 8"/>
          <p:cNvSpPr/>
          <p:nvPr/>
        </p:nvSpPr>
        <p:spPr>
          <a:xfrm>
            <a:off x="932180" y="294640"/>
            <a:ext cx="2741295" cy="676910"/>
          </a:xfrm>
          <a:prstGeom prst="down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完整的实验研究过程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95325" y="614680"/>
            <a:ext cx="7505065" cy="54463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你认为作者保留第三自然段，说法最正确的是：（   ）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A. 一个完整的实验研究过程包括：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观察、推测、实验、发明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，第三自然段介绍的富兰克林注意观察、勤于思考是他揭开雷电秘密的基础，所以不能删除。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B.课文第三自然段写人们的取笑，是为了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烘托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富兰克林坚持自己观点的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勇气和决心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，使人感到富兰克林最终获得的成功是来之不易，也是弥足珍贵的。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C.当时人们由于愚昧和迷信不能接受富兰克林的推论，第三自然段就是为了突出“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科学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”和“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迷信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”这一对最大的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矛盾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冲突。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学生单选答题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835" y="274320"/>
            <a:ext cx="8229600" cy="60407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643255" y="1205230"/>
            <a:ext cx="785749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1、运用今天学习的复述方法，选择你喜欢的方式复述全文，运用平板录制音频或者视频上传平台。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2、请在线学习易加平台老师的推送，对比阅读本单元的《诺贝尔》一课，找出两课的共同点。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思考：是否可以将《天火之谜》的课题改为《富兰克林》，为什么？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1373" y="326390"/>
            <a:ext cx="247840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拓展作业：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图片 2" descr="单选答题分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35" y="476885"/>
            <a:ext cx="8228965" cy="5903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图片 2" descr="单选答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" y="708025"/>
            <a:ext cx="8537575" cy="564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4323" y="944121"/>
            <a:ext cx="8352928" cy="4523105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gradFill flip="none" rotWithShape="1">
              <a:gsLst>
                <a:gs pos="0">
                  <a:schemeClr val="accent6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bevel/>
          </a:ln>
          <a:effectLst>
            <a:innerShdw blurRad="63500" dist="50800" dir="13500000">
              <a:prstClr val="black">
                <a:alpha val="50000"/>
              </a:prstClr>
            </a:innerShdw>
            <a:softEdge rad="3175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  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bào   dǎo    pī</a:t>
            </a:r>
            <a:endParaRPr lang="zh-CN" altLang="zh-CN" sz="3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雷</a:t>
            </a:r>
            <a:r>
              <a:rPr lang="zh-CN" altLang="zh-CN" sz="36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暴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    击倒     </a:t>
            </a:r>
            <a:r>
              <a:rPr lang="zh-CN" altLang="zh-CN" sz="36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劈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成两半</a:t>
            </a:r>
            <a:endParaRPr lang="zh-CN" altLang="zh-CN" sz="3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zh-CN" altLang="zh-CN" sz="3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      cè       </a:t>
            </a:r>
            <a:r>
              <a:rPr lang="zh-CN" altLang="zh-CN" sz="36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fěng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    jiē</a:t>
            </a:r>
            <a:endParaRPr lang="zh-CN" altLang="zh-CN" sz="3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大胆推</a:t>
            </a:r>
            <a:r>
              <a:rPr lang="zh-CN" altLang="zh-CN" sz="36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测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    冷嘲热讽     揭开</a:t>
            </a:r>
            <a:r>
              <a:rPr lang="zh-CN" altLang="zh-CN" sz="36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秘密</a:t>
            </a:r>
            <a:endParaRPr lang="zh-CN" altLang="zh-CN" sz="36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00000"/>
              </a:lnSpc>
            </a:pPr>
            <a:endParaRPr lang="zh-CN" altLang="zh-CN" sz="3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zh-CN" altLang="zh-CN" sz="36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fēng</a:t>
            </a: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            nù           tán</a:t>
            </a:r>
            <a:endParaRPr lang="zh-CN" altLang="zh-CN" sz="3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lang="zh-CN" altLang="zh-CN" sz="3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风筝实验   上帝的怒火    无稽之</a:t>
            </a:r>
            <a:r>
              <a:rPr lang="zh-CN" altLang="zh-CN" sz="3600" b="1" kern="1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/>
                <a:sym typeface="+mn-ea"/>
              </a:rPr>
              <a:t>谈</a:t>
            </a:r>
            <a:endParaRPr lang="zh-CN" altLang="zh-CN" sz="3600" b="1" kern="1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13313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2800350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3314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" y="947738"/>
            <a:ext cx="4238625" cy="24014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156" y="922735"/>
            <a:ext cx="4263629" cy="24514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31" y="3461147"/>
            <a:ext cx="4238625" cy="24026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7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156" y="3461147"/>
            <a:ext cx="4185047" cy="23645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文本框 1"/>
          <p:cNvSpPr txBox="1"/>
          <p:nvPr/>
        </p:nvSpPr>
        <p:spPr>
          <a:xfrm>
            <a:off x="3874294" y="2697956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1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49" name="文本框 2"/>
          <p:cNvSpPr txBox="1"/>
          <p:nvPr/>
        </p:nvSpPr>
        <p:spPr>
          <a:xfrm>
            <a:off x="8429625" y="2772966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2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50" name="文本框 5"/>
          <p:cNvSpPr txBox="1"/>
          <p:nvPr/>
        </p:nvSpPr>
        <p:spPr>
          <a:xfrm>
            <a:off x="3874294" y="5143500"/>
            <a:ext cx="434579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3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sp>
        <p:nvSpPr>
          <p:cNvPr id="10251" name="文本框 8"/>
          <p:cNvSpPr txBox="1"/>
          <p:nvPr/>
        </p:nvSpPr>
        <p:spPr>
          <a:xfrm>
            <a:off x="8355806" y="5143500"/>
            <a:ext cx="433388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300" dirty="0">
                <a:solidFill>
                  <a:srgbClr val="FF9900"/>
                </a:solidFill>
              </a:rPr>
              <a:t>4</a:t>
            </a:r>
            <a:endParaRPr lang="en-US" altLang="zh-CN" sz="3300" dirty="0">
              <a:solidFill>
                <a:srgbClr val="FF99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397" y="1223963"/>
            <a:ext cx="2844403" cy="212526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145" descr="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2778919"/>
            <a:ext cx="3007519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6146" descr="12"/>
          <p:cNvPicPr>
            <a:picLocks noChangeAspect="1"/>
          </p:cNvPicPr>
          <p:nvPr/>
        </p:nvPicPr>
        <p:blipFill>
          <a:blip r:embed="rId2">
            <a:lum bright="1999" contrast="46000"/>
          </a:blip>
          <a:stretch>
            <a:fillRect/>
          </a:stretch>
        </p:blipFill>
        <p:spPr>
          <a:xfrm>
            <a:off x="6743700" y="971550"/>
            <a:ext cx="1125141" cy="7965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无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" y="361315"/>
            <a:ext cx="8526145" cy="5967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4139</Words>
  <Application>WPS 演示</Application>
  <PresentationFormat>全屏显示(4:3)</PresentationFormat>
  <Paragraphs>195</Paragraphs>
  <Slides>40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Arial</vt:lpstr>
      <vt:lpstr>宋体</vt:lpstr>
      <vt:lpstr>Wingdings</vt:lpstr>
      <vt:lpstr>楷体</vt:lpstr>
      <vt:lpstr>Times New Roman</vt:lpstr>
      <vt:lpstr>楷体_GB2312</vt:lpstr>
      <vt:lpstr>Calibri</vt:lpstr>
      <vt:lpstr>微软雅黑</vt:lpstr>
      <vt:lpstr>Arial Unicode MS</vt:lpstr>
      <vt:lpstr>华文楷体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加菲姒涵</cp:lastModifiedBy>
  <cp:revision>61</cp:revision>
  <dcterms:created xsi:type="dcterms:W3CDTF">2017-12-14T01:17:00Z</dcterms:created>
  <dcterms:modified xsi:type="dcterms:W3CDTF">2018-06-21T13:45:27Z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2052-10.1.0.7245</vt:lpwstr>
  </property>
</Properties>
</file>